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8" r:id="rId2"/>
    <p:sldId id="256" r:id="rId3"/>
    <p:sldId id="259" r:id="rId4"/>
    <p:sldId id="271" r:id="rId5"/>
    <p:sldId id="260" r:id="rId6"/>
    <p:sldId id="270" r:id="rId7"/>
    <p:sldId id="261" r:id="rId8"/>
    <p:sldId id="265" r:id="rId9"/>
    <p:sldId id="262" r:id="rId10"/>
    <p:sldId id="267" r:id="rId11"/>
    <p:sldId id="266" r:id="rId12"/>
    <p:sldId id="269" r:id="rId13"/>
    <p:sldId id="264" r:id="rId14"/>
    <p:sldId id="268"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79" d="100"/>
          <a:sy n="79" d="100"/>
        </p:scale>
        <p:origin x="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BC5AE2-7448-43CC-A507-1ED151199EB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29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5D62-A1CC-45B8-B068-6CC202683F16}" type="datetimeFigureOut">
              <a:rPr lang="en-US" smtClean="0"/>
              <a:t>09-Mar-22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5AE2-7448-43CC-A507-1ED151199EBC}" type="slidenum">
              <a:rPr lang="en-US" smtClean="0"/>
              <a:t>‹#›</a:t>
            </a:fld>
            <a:endParaRPr lang="en-US"/>
          </a:p>
        </p:txBody>
      </p:sp>
    </p:spTree>
    <p:extLst>
      <p:ext uri="{BB962C8B-B14F-4D97-AF65-F5344CB8AC3E}">
        <p14:creationId xmlns:p14="http://schemas.microsoft.com/office/powerpoint/2010/main" val="237890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90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59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spTree>
    <p:extLst>
      <p:ext uri="{BB962C8B-B14F-4D97-AF65-F5344CB8AC3E}">
        <p14:creationId xmlns:p14="http://schemas.microsoft.com/office/powerpoint/2010/main" val="183067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0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68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56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48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spTree>
    <p:extLst>
      <p:ext uri="{BB962C8B-B14F-4D97-AF65-F5344CB8AC3E}">
        <p14:creationId xmlns:p14="http://schemas.microsoft.com/office/powerpoint/2010/main" val="97011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5D62-A1CC-45B8-B068-6CC202683F16}" type="datetimeFigureOut">
              <a:rPr lang="en-US" smtClean="0"/>
              <a:t>09-Mar-22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5AE2-7448-43CC-A507-1ED151199EB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7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5D62-A1CC-45B8-B068-6CC202683F16}" type="datetimeFigureOut">
              <a:rPr lang="en-US" smtClean="0"/>
              <a:t>09-Mar-22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5AE2-7448-43CC-A507-1ED151199EB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13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5D62-A1CC-45B8-B068-6CC202683F16}" type="datetimeFigureOut">
              <a:rPr lang="en-US" smtClean="0"/>
              <a:t>09-Mar-22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C5AE2-7448-43CC-A507-1ED151199EB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78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B5D62-A1CC-45B8-B068-6CC202683F16}" type="datetimeFigureOut">
              <a:rPr lang="en-US" smtClean="0"/>
              <a:t>09-Mar-22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C5AE2-7448-43CC-A507-1ED151199E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76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5D62-A1CC-45B8-B068-6CC202683F16}" type="datetimeFigureOut">
              <a:rPr lang="en-US" smtClean="0"/>
              <a:t>09-Mar-22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C5AE2-7448-43CC-A507-1ED151199EBC}" type="slidenum">
              <a:rPr lang="en-US" smtClean="0"/>
              <a:t>‹#›</a:t>
            </a:fld>
            <a:endParaRPr lang="en-US"/>
          </a:p>
        </p:txBody>
      </p:sp>
    </p:spTree>
    <p:extLst>
      <p:ext uri="{BB962C8B-B14F-4D97-AF65-F5344CB8AC3E}">
        <p14:creationId xmlns:p14="http://schemas.microsoft.com/office/powerpoint/2010/main" val="310604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5D62-A1CC-45B8-B068-6CC202683F16}" type="datetimeFigureOut">
              <a:rPr lang="en-US" smtClean="0"/>
              <a:t>09-Mar-22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5AE2-7448-43CC-A507-1ED151199EB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69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5D62-A1CC-45B8-B068-6CC202683F16}" type="datetimeFigureOut">
              <a:rPr lang="en-US" smtClean="0"/>
              <a:t>09-Mar-22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5AE2-7448-43CC-A507-1ED151199EBC}" type="slidenum">
              <a:rPr lang="en-US" smtClean="0"/>
              <a:t>‹#›</a:t>
            </a:fld>
            <a:endParaRPr lang="en-US"/>
          </a:p>
        </p:txBody>
      </p:sp>
    </p:spTree>
    <p:extLst>
      <p:ext uri="{BB962C8B-B14F-4D97-AF65-F5344CB8AC3E}">
        <p14:creationId xmlns:p14="http://schemas.microsoft.com/office/powerpoint/2010/main" val="242120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5D62-A1CC-45B8-B068-6CC202683F16}" type="datetimeFigureOut">
              <a:rPr lang="en-US" smtClean="0"/>
              <a:t>09-Mar-22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BC5AE2-7448-43CC-A507-1ED151199EBC}" type="slidenum">
              <a:rPr lang="en-US" smtClean="0"/>
              <a:t>‹#›</a:t>
            </a:fld>
            <a:endParaRPr lang="en-US"/>
          </a:p>
        </p:txBody>
      </p:sp>
    </p:spTree>
    <p:extLst>
      <p:ext uri="{BB962C8B-B14F-4D97-AF65-F5344CB8AC3E}">
        <p14:creationId xmlns:p14="http://schemas.microsoft.com/office/powerpoint/2010/main" val="21626472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9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به نام خالق هستي</a:t>
            </a:r>
            <a:endParaRPr lang="en-US" sz="9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2692397" y="3798854"/>
            <a:ext cx="6815669" cy="1627387"/>
          </a:xfrm>
        </p:spPr>
        <p:txBody>
          <a:bodyPr>
            <a:noAutofit/>
          </a:bodyPr>
          <a:lstStyle/>
          <a:p>
            <a:pPr rtl="1"/>
            <a:r>
              <a:rPr lang="fa-IR" sz="2800" dirty="0" smtClean="0">
                <a:latin typeface="Vijaya" panose="020B0604020202020204" pitchFamily="34" charset="0"/>
                <a:cs typeface="Arabic Typesetting" panose="03020402040406030203" pitchFamily="66" charset="-78"/>
              </a:rPr>
              <a:t>اختلال </a:t>
            </a:r>
            <a:r>
              <a:rPr lang="fa-IR" sz="2800" dirty="0" smtClean="0">
                <a:latin typeface="Vijaya" panose="020B0604020202020204" pitchFamily="34" charset="0"/>
                <a:cs typeface="Arabic Typesetting" panose="03020402040406030203" pitchFamily="66" charset="-78"/>
              </a:rPr>
              <a:t>وسواس فكري </a:t>
            </a:r>
            <a:r>
              <a:rPr lang="fa-IR" sz="2800" dirty="0" smtClean="0">
                <a:latin typeface="Vijaya" panose="020B0604020202020204" pitchFamily="34" charset="0"/>
                <a:cs typeface="Arabic Typesetting" panose="03020402040406030203" pitchFamily="66" charset="-78"/>
              </a:rPr>
              <a:t>– عملي                   نرگس دوستي و مهرآوه حسين مردي</a:t>
            </a:r>
          </a:p>
          <a:p>
            <a:pPr rtl="1"/>
            <a:r>
              <a:rPr lang="fa-IR" sz="2800" dirty="0" smtClean="0">
                <a:latin typeface="Vijaya" panose="020B0604020202020204" pitchFamily="34" charset="0"/>
                <a:cs typeface="Arabic Typesetting" panose="03020402040406030203" pitchFamily="66" charset="-78"/>
              </a:rPr>
              <a:t>نام دبير خانم </a:t>
            </a:r>
            <a:r>
              <a:rPr lang="fa-IR" sz="2800" dirty="0" smtClean="0">
                <a:latin typeface="Vijaya" panose="020B0604020202020204" pitchFamily="34" charset="0"/>
                <a:cs typeface="Arabic Typesetting" panose="03020402040406030203" pitchFamily="66" charset="-78"/>
              </a:rPr>
              <a:t>مينا براتي              </a:t>
            </a:r>
            <a:r>
              <a:rPr lang="fa-IR" sz="2800" dirty="0" smtClean="0">
                <a:latin typeface="Vijaya" panose="020B0604020202020204" pitchFamily="34" charset="0"/>
                <a:cs typeface="Arabic Typesetting" panose="03020402040406030203" pitchFamily="66" charset="-78"/>
              </a:rPr>
              <a:t>               </a:t>
            </a:r>
            <a:r>
              <a:rPr lang="fa-IR" sz="2800" dirty="0" smtClean="0">
                <a:latin typeface="Vijaya" panose="020B0604020202020204" pitchFamily="34" charset="0"/>
                <a:cs typeface="Arabic Typesetting" panose="03020402040406030203" pitchFamily="66" charset="-78"/>
              </a:rPr>
              <a:t>مدرسه ي فرزانگان دو دوره ي اول</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3488554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عملي</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295402" y="2575081"/>
            <a:ext cx="9601196" cy="2677656"/>
          </a:xfrm>
          <a:prstGeom prst="rect">
            <a:avLst/>
          </a:prstGeom>
        </p:spPr>
        <p:txBody>
          <a:bodyPr wrap="square">
            <a:spAutoFit/>
          </a:bodyPr>
          <a:lstStyle/>
          <a:p>
            <a:pPr algn="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بعید است اختلال وسواس </a:t>
            </a:r>
            <a:r>
              <a:rPr lang="fa-IR" sz="2800" dirty="0" smtClean="0">
                <a:latin typeface="Arabic Typesetting" panose="03020402040406030203" pitchFamily="66" charset="-78"/>
                <a:cs typeface="Arabic Typesetting" panose="03020402040406030203" pitchFamily="66" charset="-78"/>
              </a:rPr>
              <a:t>فكري – عملي خودبه‌خود </a:t>
            </a:r>
            <a:r>
              <a:rPr lang="fa-IR" sz="2800" dirty="0" smtClean="0">
                <a:latin typeface="Arabic Typesetting" panose="03020402040406030203" pitchFamily="66" charset="-78"/>
                <a:cs typeface="Arabic Typesetting" panose="03020402040406030203" pitchFamily="66" charset="-78"/>
              </a:rPr>
              <a:t>برطرف شود. اگر آن را درمان نکنیم، ممکن است علائم آن تا سال‌ها ادامه پیدا کند</a:t>
            </a:r>
            <a:r>
              <a:rPr lang="fa-IR" sz="2800" dirty="0" smtClean="0">
                <a:latin typeface="Arabic Typesetting" panose="03020402040406030203" pitchFamily="66" charset="-78"/>
                <a:cs typeface="Arabic Typesetting" panose="03020402040406030203" pitchFamily="66" charset="-78"/>
              </a:rPr>
              <a:t>.</a:t>
            </a:r>
          </a:p>
          <a:p>
            <a:pPr algn="ct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 </a:t>
            </a:r>
            <a:r>
              <a:rPr lang="fa-IR" sz="2800" dirty="0" smtClean="0">
                <a:latin typeface="Arabic Typesetting" panose="03020402040406030203" pitchFamily="66" charset="-78"/>
                <a:cs typeface="Arabic Typesetting" panose="03020402040406030203" pitchFamily="66" charset="-78"/>
              </a:rPr>
              <a:t>فردی که دچار وسواس </a:t>
            </a:r>
            <a:r>
              <a:rPr lang="fa-IR" sz="2800" dirty="0" smtClean="0">
                <a:latin typeface="Arabic Typesetting" panose="03020402040406030203" pitchFamily="66" charset="-78"/>
                <a:cs typeface="Arabic Typesetting" panose="03020402040406030203" pitchFamily="66" charset="-78"/>
              </a:rPr>
              <a:t>فكري – عملي است </a:t>
            </a:r>
            <a:r>
              <a:rPr lang="fa-IR" sz="2800" dirty="0" smtClean="0">
                <a:latin typeface="Arabic Typesetting" panose="03020402040406030203" pitchFamily="66" charset="-78"/>
                <a:cs typeface="Arabic Typesetting" panose="03020402040406030203" pitchFamily="66" charset="-78"/>
              </a:rPr>
              <a:t>معمولاً علائم را ۵ تا ۱۰ سال تحمل می‌کند و بعد به پزشک متخصص اعصاب و روان </a:t>
            </a:r>
            <a:r>
              <a:rPr lang="fa-IR" sz="2800" dirty="0" smtClean="0">
                <a:latin typeface="Arabic Typesetting" panose="03020402040406030203" pitchFamily="66" charset="-78"/>
                <a:cs typeface="Arabic Typesetting" panose="03020402040406030203" pitchFamily="66" charset="-78"/>
              </a:rPr>
              <a:t>مراجعه </a:t>
            </a:r>
            <a:r>
              <a:rPr lang="fa-IR" sz="2800" dirty="0" smtClean="0">
                <a:latin typeface="Arabic Typesetting" panose="03020402040406030203" pitchFamily="66" charset="-78"/>
                <a:cs typeface="Arabic Typesetting" panose="03020402040406030203" pitchFamily="66" charset="-78"/>
              </a:rPr>
              <a:t>می‌کند. </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204892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عملي</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163055" y="2755555"/>
            <a:ext cx="9601196" cy="2677656"/>
          </a:xfrm>
          <a:prstGeom prst="rect">
            <a:avLst/>
          </a:prstGeom>
        </p:spPr>
        <p:txBody>
          <a:bodyPr wrap="square">
            <a:spAutoFit/>
          </a:bodyPr>
          <a:lstStyle/>
          <a:p>
            <a:pPr algn="ctr" rtl="1"/>
            <a:r>
              <a:rPr lang="fa-IR" sz="2800" dirty="0" smtClean="0">
                <a:latin typeface="Arabic Typesetting" panose="03020402040406030203" pitchFamily="66" charset="-78"/>
                <a:cs typeface="Arabic Typesetting" panose="03020402040406030203" pitchFamily="66" charset="-78"/>
              </a:rPr>
              <a:t>بعید </a:t>
            </a:r>
            <a:r>
              <a:rPr lang="fa-IR" sz="2800" dirty="0" smtClean="0">
                <a:latin typeface="Arabic Typesetting" panose="03020402040406030203" pitchFamily="66" charset="-78"/>
                <a:cs typeface="Arabic Typesetting" panose="03020402040406030203" pitchFamily="66" charset="-78"/>
              </a:rPr>
              <a:t>است اختلال وسواس </a:t>
            </a:r>
            <a:r>
              <a:rPr lang="fa-IR" sz="2800" dirty="0" smtClean="0">
                <a:latin typeface="Arabic Typesetting" panose="03020402040406030203" pitchFamily="66" charset="-78"/>
                <a:cs typeface="Arabic Typesetting" panose="03020402040406030203" pitchFamily="66" charset="-78"/>
              </a:rPr>
              <a:t>فكري – عملي خودبه‌خود </a:t>
            </a:r>
            <a:r>
              <a:rPr lang="fa-IR" sz="2800" dirty="0" smtClean="0">
                <a:latin typeface="Arabic Typesetting" panose="03020402040406030203" pitchFamily="66" charset="-78"/>
                <a:cs typeface="Arabic Typesetting" panose="03020402040406030203" pitchFamily="66" charset="-78"/>
              </a:rPr>
              <a:t>برطرف شود. اگر آن را درمان نکنیم، ممکن است علائم آن تا سال‌ها ادامه پیدا کند</a:t>
            </a:r>
            <a:r>
              <a:rPr lang="fa-IR" sz="2800" dirty="0" smtClean="0">
                <a:latin typeface="Arabic Typesetting" panose="03020402040406030203" pitchFamily="66" charset="-78"/>
                <a:cs typeface="Arabic Typesetting" panose="03020402040406030203" pitchFamily="66" charset="-78"/>
              </a:rPr>
              <a:t>.</a:t>
            </a:r>
          </a:p>
          <a:p>
            <a:pPr algn="ct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 </a:t>
            </a:r>
            <a:r>
              <a:rPr lang="fa-IR" sz="2800" dirty="0" smtClean="0">
                <a:latin typeface="Arabic Typesetting" panose="03020402040406030203" pitchFamily="66" charset="-78"/>
                <a:cs typeface="Arabic Typesetting" panose="03020402040406030203" pitchFamily="66" charset="-78"/>
              </a:rPr>
              <a:t>فردی که دچار </a:t>
            </a:r>
            <a:r>
              <a:rPr lang="fa-IR" sz="2800" dirty="0" smtClean="0">
                <a:latin typeface="Arabic Typesetting" panose="03020402040406030203" pitchFamily="66" charset="-78"/>
                <a:cs typeface="Arabic Typesetting" panose="03020402040406030203" pitchFamily="66" charset="-78"/>
              </a:rPr>
              <a:t>وسواس عملي </a:t>
            </a:r>
            <a:r>
              <a:rPr lang="fa-IR" sz="2800" dirty="0" smtClean="0">
                <a:latin typeface="Arabic Typesetting" panose="03020402040406030203" pitchFamily="66" charset="-78"/>
                <a:cs typeface="Arabic Typesetting" panose="03020402040406030203" pitchFamily="66" charset="-78"/>
              </a:rPr>
              <a:t>است معمولاً علائم را ۵ تا ۱۰ سال تحمل می‌کند و بعد به پزشک متخصص اعصاب و روان (روانپزشک) مراجعه می‌کند. </a:t>
            </a:r>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دقت </a:t>
            </a:r>
            <a:r>
              <a:rPr lang="fa-IR" sz="2800" dirty="0" smtClean="0">
                <a:latin typeface="Arabic Typesetting" panose="03020402040406030203" pitchFamily="66" charset="-78"/>
                <a:cs typeface="Arabic Typesetting" panose="03020402040406030203" pitchFamily="66" charset="-78"/>
              </a:rPr>
              <a:t>کنیم که هیچ پیشگیری برای اختلال وسواس وجود ندارد.</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814592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عملي</a:t>
            </a:r>
            <a:endParaRPr lang="en-US" sz="6600" dirty="0">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stretch>
            <a:fillRect/>
          </a:stretch>
        </p:blipFill>
        <p:spPr>
          <a:xfrm>
            <a:off x="1179093" y="3057025"/>
            <a:ext cx="5739063" cy="2869532"/>
          </a:xfrm>
          <a:prstGeom prst="rect">
            <a:avLst/>
          </a:prstGeom>
        </p:spPr>
      </p:pic>
      <p:pic>
        <p:nvPicPr>
          <p:cNvPr id="5" name="Picture 4"/>
          <p:cNvPicPr>
            <a:picLocks noChangeAspect="1"/>
          </p:cNvPicPr>
          <p:nvPr/>
        </p:nvPicPr>
        <p:blipFill>
          <a:blip r:embed="rId3"/>
          <a:stretch>
            <a:fillRect/>
          </a:stretch>
        </p:blipFill>
        <p:spPr>
          <a:xfrm>
            <a:off x="6741696" y="2545681"/>
            <a:ext cx="3978441" cy="2619650"/>
          </a:xfrm>
          <a:prstGeom prst="rect">
            <a:avLst/>
          </a:prstGeom>
        </p:spPr>
      </p:pic>
    </p:spTree>
    <p:extLst>
      <p:ext uri="{BB962C8B-B14F-4D97-AF65-F5344CB8AC3E}">
        <p14:creationId xmlns:p14="http://schemas.microsoft.com/office/powerpoint/2010/main" val="2746223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600" dirty="0" smtClean="0">
                <a:latin typeface="Arabic Typesetting" panose="03020402040406030203" pitchFamily="66" charset="-78"/>
                <a:cs typeface="Arabic Typesetting" panose="03020402040406030203" pitchFamily="66" charset="-78"/>
              </a:rPr>
              <a:t>درمان اختلال </a:t>
            </a:r>
            <a:r>
              <a:rPr lang="fa-IR" sz="6600" dirty="0" smtClean="0">
                <a:latin typeface="Arabic Typesetting" panose="03020402040406030203" pitchFamily="66" charset="-78"/>
                <a:cs typeface="Arabic Typesetting" panose="03020402040406030203" pitchFamily="66" charset="-78"/>
              </a:rPr>
              <a:t>وسواس فكري - عملي</a:t>
            </a:r>
            <a:endParaRPr lang="en-US" sz="66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1044743" y="2497013"/>
            <a:ext cx="10102513" cy="3539430"/>
          </a:xfrm>
          <a:prstGeom prst="rect">
            <a:avLst/>
          </a:prstGeom>
        </p:spPr>
        <p:txBody>
          <a:bodyPr wrap="square">
            <a:spAutoFit/>
          </a:bodyPr>
          <a:lstStyle/>
          <a:p>
            <a:pPr algn="ctr" rtl="1"/>
            <a:r>
              <a:rPr lang="fa-IR" sz="2800" dirty="0" smtClean="0">
                <a:latin typeface="Arabic Typesetting" panose="03020402040406030203" pitchFamily="66" charset="-78"/>
                <a:cs typeface="Arabic Typesetting" panose="03020402040406030203" pitchFamily="66" charset="-78"/>
              </a:rPr>
              <a:t>موفق‌ترین درمان برای اختلال </a:t>
            </a:r>
            <a:r>
              <a:rPr lang="fa-IR" sz="2800" dirty="0" smtClean="0">
                <a:latin typeface="Arabic Typesetting" panose="03020402040406030203" pitchFamily="66" charset="-78"/>
                <a:cs typeface="Arabic Typesetting" panose="03020402040406030203" pitchFamily="66" charset="-78"/>
              </a:rPr>
              <a:t>وسواس فكري - عملي </a:t>
            </a:r>
            <a:r>
              <a:rPr lang="fa-IR" sz="2800" dirty="0" smtClean="0">
                <a:latin typeface="Arabic Typesetting" panose="03020402040406030203" pitchFamily="66" charset="-78"/>
                <a:cs typeface="Arabic Typesetting" panose="03020402040406030203" pitchFamily="66" charset="-78"/>
              </a:rPr>
              <a:t>به کار بردن ترکیب دارودرمانی و روان‌درمانی‌ست. گاهی افسردگی یا یک بیماری دیگر علاوه بر اختلال وسواس </a:t>
            </a:r>
            <a:r>
              <a:rPr lang="fa-IR" sz="2800" dirty="0" smtClean="0">
                <a:latin typeface="Arabic Typesetting" panose="03020402040406030203" pitchFamily="66" charset="-78"/>
                <a:cs typeface="Arabic Typesetting" panose="03020402040406030203" pitchFamily="66" charset="-78"/>
              </a:rPr>
              <a:t>فكري – عملي در </a:t>
            </a:r>
            <a:r>
              <a:rPr lang="fa-IR" sz="2800" dirty="0" smtClean="0">
                <a:latin typeface="Arabic Typesetting" panose="03020402040406030203" pitchFamily="66" charset="-78"/>
                <a:cs typeface="Arabic Typesetting" panose="03020402040406030203" pitchFamily="66" charset="-78"/>
              </a:rPr>
              <a:t>فرد وجود دارد و درمان آن بیماری، به کنترل وسواس </a:t>
            </a:r>
            <a:r>
              <a:rPr lang="fa-IR" sz="2800" dirty="0" smtClean="0">
                <a:latin typeface="Arabic Typesetting" panose="03020402040406030203" pitchFamily="66" charset="-78"/>
                <a:cs typeface="Arabic Typesetting" panose="03020402040406030203" pitchFamily="66" charset="-78"/>
              </a:rPr>
              <a:t>فكري – عملي بسیار </a:t>
            </a:r>
            <a:r>
              <a:rPr lang="fa-IR" sz="2800" dirty="0" smtClean="0">
                <a:latin typeface="Arabic Typesetting" panose="03020402040406030203" pitchFamily="66" charset="-78"/>
                <a:cs typeface="Arabic Typesetting" panose="03020402040406030203" pitchFamily="66" charset="-78"/>
              </a:rPr>
              <a:t>کمک می‌کند. </a:t>
            </a:r>
            <a:endParaRPr lang="fa-IR" sz="2800" dirty="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پیدا </a:t>
            </a:r>
            <a:r>
              <a:rPr lang="fa-IR" sz="2800" dirty="0" smtClean="0">
                <a:latin typeface="Arabic Typesetting" panose="03020402040406030203" pitchFamily="66" charset="-78"/>
                <a:cs typeface="Arabic Typesetting" panose="03020402040406030203" pitchFamily="66" charset="-78"/>
              </a:rPr>
              <a:t>کردن درمان ایده‌آل برای هر فرد مبتلا به بیماری وسواس همیشه راحت نیست و گاهی باید </a:t>
            </a:r>
            <a:r>
              <a:rPr lang="fa-IR" sz="2800" dirty="0" smtClean="0">
                <a:latin typeface="Arabic Typesetting" panose="03020402040406030203" pitchFamily="66" charset="-78"/>
                <a:cs typeface="Arabic Typesetting" panose="03020402040406030203" pitchFamily="66" charset="-78"/>
              </a:rPr>
              <a:t>مدت ها درمان را ادامه دهيم و پيگيري كنيم و </a:t>
            </a:r>
            <a:r>
              <a:rPr lang="fa-IR" sz="2800" dirty="0" smtClean="0">
                <a:latin typeface="Arabic Typesetting" panose="03020402040406030203" pitchFamily="66" charset="-78"/>
                <a:cs typeface="Arabic Typesetting" panose="03020402040406030203" pitchFamily="66" charset="-78"/>
              </a:rPr>
              <a:t>درمان‌های مختلف را بیازماییم تا به بهبودی دست پیدا کنیم</a:t>
            </a:r>
            <a:r>
              <a:rPr lang="fa-IR" sz="2800" dirty="0" smtClean="0">
                <a:latin typeface="Arabic Typesetting" panose="03020402040406030203" pitchFamily="66" charset="-78"/>
                <a:cs typeface="Arabic Typesetting" panose="03020402040406030203" pitchFamily="66" charset="-78"/>
              </a:rPr>
              <a:t>.</a:t>
            </a:r>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تکنیک‌های روان‌درمانی متعددی برای کمک به درمان مبتلایان به وسواس </a:t>
            </a:r>
            <a:r>
              <a:rPr lang="fa-IR" sz="2800" dirty="0" smtClean="0">
                <a:latin typeface="Arabic Typesetting" panose="03020402040406030203" pitchFamily="66" charset="-78"/>
                <a:cs typeface="Arabic Typesetting" panose="03020402040406030203" pitchFamily="66" charset="-78"/>
              </a:rPr>
              <a:t>فكري – عملي وجود </a:t>
            </a:r>
            <a:r>
              <a:rPr lang="fa-IR" sz="2800" dirty="0" smtClean="0">
                <a:latin typeface="Arabic Typesetting" panose="03020402040406030203" pitchFamily="66" charset="-78"/>
                <a:cs typeface="Arabic Typesetting" panose="03020402040406030203" pitchFamily="66" charset="-78"/>
              </a:rPr>
              <a:t>دارد. مهم است در مرحله نخست، بیمار آموزش لازم را درباره ماهیت وسواس و درمان‌ها دریافت کند و حمایت لازم را از خانواده، دوستان و گروه های حمایتی بگیرد.</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57682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فكري – </a:t>
            </a:r>
            <a:r>
              <a:rPr lang="fa-IR" sz="6600" dirty="0" smtClean="0">
                <a:latin typeface="Arabic Typesetting" panose="03020402040406030203" pitchFamily="66" charset="-78"/>
                <a:cs typeface="Arabic Typesetting" panose="03020402040406030203" pitchFamily="66" charset="-78"/>
              </a:rPr>
              <a:t>عملي</a:t>
            </a:r>
            <a:endParaRPr lang="en-US" sz="6600" dirty="0">
              <a:latin typeface="Arabic Typesetting" panose="03020402040406030203" pitchFamily="66" charset="-78"/>
              <a:cs typeface="Arabic Typesetting" panose="03020402040406030203" pitchFamily="66" charset="-78"/>
            </a:endParaRPr>
          </a:p>
        </p:txBody>
      </p:sp>
      <p:pic>
        <p:nvPicPr>
          <p:cNvPr id="2" name="Picture 1"/>
          <p:cNvPicPr>
            <a:picLocks noChangeAspect="1"/>
          </p:cNvPicPr>
          <p:nvPr/>
        </p:nvPicPr>
        <p:blipFill>
          <a:blip r:embed="rId2"/>
          <a:stretch>
            <a:fillRect/>
          </a:stretch>
        </p:blipFill>
        <p:spPr>
          <a:xfrm>
            <a:off x="1006644" y="3141245"/>
            <a:ext cx="3174732" cy="1984208"/>
          </a:xfrm>
          <a:prstGeom prst="rect">
            <a:avLst/>
          </a:prstGeom>
        </p:spPr>
      </p:pic>
      <p:pic>
        <p:nvPicPr>
          <p:cNvPr id="3" name="Picture 2"/>
          <p:cNvPicPr>
            <a:picLocks noChangeAspect="1"/>
          </p:cNvPicPr>
          <p:nvPr/>
        </p:nvPicPr>
        <p:blipFill>
          <a:blip r:embed="rId3"/>
          <a:stretch>
            <a:fillRect/>
          </a:stretch>
        </p:blipFill>
        <p:spPr>
          <a:xfrm>
            <a:off x="7993618" y="2560470"/>
            <a:ext cx="3210789" cy="2279483"/>
          </a:xfrm>
          <a:prstGeom prst="rect">
            <a:avLst/>
          </a:prstGeom>
        </p:spPr>
      </p:pic>
      <p:pic>
        <p:nvPicPr>
          <p:cNvPr id="5" name="Picture 4"/>
          <p:cNvPicPr>
            <a:picLocks noChangeAspect="1"/>
          </p:cNvPicPr>
          <p:nvPr/>
        </p:nvPicPr>
        <p:blipFill>
          <a:blip r:embed="rId4"/>
          <a:stretch>
            <a:fillRect/>
          </a:stretch>
        </p:blipFill>
        <p:spPr>
          <a:xfrm>
            <a:off x="4081572" y="3254507"/>
            <a:ext cx="4028855" cy="2726192"/>
          </a:xfrm>
          <a:prstGeom prst="rect">
            <a:avLst/>
          </a:prstGeom>
        </p:spPr>
      </p:pic>
    </p:spTree>
    <p:extLst>
      <p:ext uri="{BB962C8B-B14F-4D97-AF65-F5344CB8AC3E}">
        <p14:creationId xmlns:p14="http://schemas.microsoft.com/office/powerpoint/2010/main" val="17039485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9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پايان</a:t>
            </a:r>
            <a:endParaRPr lang="en-US" sz="9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p:txBody>
          <a:bodyPr>
            <a:normAutofit/>
          </a:bodyPr>
          <a:lstStyle/>
          <a:p>
            <a:r>
              <a:rPr lang="fa-IR" sz="4000" b="1" dirty="0" smtClean="0">
                <a:latin typeface="Arabic Typesetting" panose="03020402040406030203" pitchFamily="66" charset="-78"/>
                <a:cs typeface="Arabic Typesetting" panose="03020402040406030203" pitchFamily="66" charset="-78"/>
              </a:rPr>
              <a:t>با تشكر از توجه شما</a:t>
            </a:r>
            <a:endParaRPr lang="en-US" sz="40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69357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فكري – عملي چيه اصلا؟</a:t>
            </a:r>
            <a:endParaRPr lang="en-US" sz="6600" dirty="0">
              <a:latin typeface="Arabic Typesetting" panose="03020402040406030203" pitchFamily="66" charset="-78"/>
              <a:cs typeface="Arabic Typesetting" panose="03020402040406030203" pitchFamily="66" charset="-78"/>
            </a:endParaRPr>
          </a:p>
        </p:txBody>
      </p:sp>
      <p:sp>
        <p:nvSpPr>
          <p:cNvPr id="6" name="Rectangle 5"/>
          <p:cNvSpPr/>
          <p:nvPr/>
        </p:nvSpPr>
        <p:spPr>
          <a:xfrm>
            <a:off x="1295401" y="2371089"/>
            <a:ext cx="9601197" cy="3231654"/>
          </a:xfrm>
          <a:prstGeom prst="rect">
            <a:avLst/>
          </a:prstGeom>
        </p:spPr>
        <p:txBody>
          <a:bodyPr wrap="square">
            <a:spAutoFit/>
          </a:bodyPr>
          <a:lstStyle/>
          <a:p>
            <a:pPr algn="ctr" rtl="1"/>
            <a:r>
              <a:rPr lang="fa-IR" sz="36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سی بار شستم ولی هنوز کثیفه!</a:t>
            </a:r>
          </a:p>
          <a:p>
            <a:pPr algn="ctr" rtl="1"/>
            <a:r>
              <a:rPr lang="fa-IR" sz="2800" dirty="0" smtClean="0">
                <a:latin typeface="Arabic Typesetting" panose="03020402040406030203" pitchFamily="66" charset="-78"/>
                <a:cs typeface="Arabic Typesetting" panose="03020402040406030203" pitchFamily="66" charset="-78"/>
              </a:rPr>
              <a:t> در اختلال وسواس، فکری استرس‌زا، ناخوشایند و بی‌ربط دائم سراغ فرد می‌آید و فرد درنتیجه‌ رنج ناشی از این فکر و عدم توانایی در بیان این رنج، احساس نیاز می‌کند که یک رفتار خاص را دائماً تکرار </a:t>
            </a:r>
            <a:r>
              <a:rPr lang="fa-IR" sz="2800" dirty="0" smtClean="0">
                <a:latin typeface="Arabic Typesetting" panose="03020402040406030203" pitchFamily="66" charset="-78"/>
                <a:cs typeface="Arabic Typesetting" panose="03020402040406030203" pitchFamily="66" charset="-78"/>
              </a:rPr>
              <a:t>کند. </a:t>
            </a:r>
          </a:p>
          <a:p>
            <a:pPr algn="ct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افکار </a:t>
            </a:r>
            <a:r>
              <a:rPr lang="fa-IR" sz="2800" dirty="0" smtClean="0">
                <a:latin typeface="Arabic Typesetting" panose="03020402040406030203" pitchFamily="66" charset="-78"/>
                <a:cs typeface="Arabic Typesetting" panose="03020402040406030203" pitchFamily="66" charset="-78"/>
              </a:rPr>
              <a:t>استرس‌زا، ناخواسته و بی‌ربط که مداوم به ذهن خطور می‌نماید را «وسواس فکری» و زمانی که فرد احساس نیاز می‌کند تا یک رفتار خاص را مداوم تکرار نماید «وسواس عملی» می‌گویند</a:t>
            </a:r>
            <a:r>
              <a:rPr lang="fa-IR" sz="2800" dirty="0" smtClean="0">
                <a:latin typeface="Arabic Typesetting" panose="03020402040406030203" pitchFamily="66" charset="-78"/>
                <a:cs typeface="Arabic Typesetting" panose="03020402040406030203" pitchFamily="66" charset="-78"/>
              </a:rPr>
              <a:t>.</a:t>
            </a:r>
          </a:p>
          <a:p>
            <a:pPr algn="ctr" rtl="1"/>
            <a:r>
              <a:rPr lang="fa-IR" sz="2800" dirty="0" smtClean="0">
                <a:latin typeface="Arabic Typesetting" panose="03020402040406030203" pitchFamily="66" charset="-78"/>
                <a:cs typeface="Arabic Typesetting" panose="03020402040406030203" pitchFamily="66" charset="-78"/>
              </a:rPr>
              <a:t> </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423432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اختلال </a:t>
            </a:r>
            <a:r>
              <a:rPr lang="fa-IR" sz="6600" dirty="0" smtClean="0">
                <a:latin typeface="Arabic Typesetting" panose="03020402040406030203" pitchFamily="66" charset="-78"/>
                <a:cs typeface="Arabic Typesetting" panose="03020402040406030203" pitchFamily="66" charset="-78"/>
              </a:rPr>
              <a:t>وسواس فكري </a:t>
            </a:r>
            <a:r>
              <a:rPr lang="fa-IR" sz="6600" dirty="0" smtClean="0">
                <a:latin typeface="Arabic Typesetting" panose="03020402040406030203" pitchFamily="66" charset="-78"/>
                <a:cs typeface="Arabic Typesetting" panose="03020402040406030203" pitchFamily="66" charset="-78"/>
              </a:rPr>
              <a:t>– عملي چيه اصلا؟</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295402" y="2503438"/>
            <a:ext cx="9601196" cy="4401205"/>
          </a:xfrm>
          <a:prstGeom prst="rect">
            <a:avLst/>
          </a:prstGeom>
        </p:spPr>
        <p:txBody>
          <a:bodyPr wrap="square">
            <a:spAutoFit/>
          </a:bodyPr>
          <a:lstStyle/>
          <a:p>
            <a:pPr algn="ctr" rtl="1"/>
            <a:r>
              <a:rPr lang="fa-IR" sz="2800" dirty="0">
                <a:latin typeface="Arabic Typesetting" panose="03020402040406030203" pitchFamily="66" charset="-78"/>
                <a:cs typeface="Arabic Typesetting" panose="03020402040406030203" pitchFamily="66" charset="-78"/>
              </a:rPr>
              <a:t>ممکن است اختلال وسواس فكري – عملي ، پایه ارثی و ژنتیک داشته باشد. وقایع ناخوشایند یا روابط ناسالم خانوادگی نیز اختلال وسواس را آغاز یا وخیم‌تر می‌کند</a:t>
            </a:r>
            <a:r>
              <a:rPr lang="fa-IR" sz="2800" dirty="0" smtClean="0">
                <a:latin typeface="Arabic Typesetting" panose="03020402040406030203" pitchFamily="66" charset="-78"/>
                <a:cs typeface="Arabic Typesetting" panose="03020402040406030203" pitchFamily="66" charset="-78"/>
              </a:rPr>
              <a:t>.</a:t>
            </a:r>
          </a:p>
          <a:p>
            <a:pPr algn="ctr" rtl="1"/>
            <a:endParaRPr lang="fa-IR" sz="2800" dirty="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مبتلایان </a:t>
            </a:r>
            <a:r>
              <a:rPr lang="fa-IR" sz="2800" dirty="0" smtClean="0">
                <a:latin typeface="Arabic Typesetting" panose="03020402040406030203" pitchFamily="66" charset="-78"/>
                <a:cs typeface="Arabic Typesetting" panose="03020402040406030203" pitchFamily="66" charset="-78"/>
              </a:rPr>
              <a:t>به وسواس </a:t>
            </a:r>
            <a:r>
              <a:rPr lang="fa-IR" sz="2800" dirty="0" smtClean="0">
                <a:latin typeface="Arabic Typesetting" panose="03020402040406030203" pitchFamily="66" charset="-78"/>
                <a:cs typeface="Arabic Typesetting" panose="03020402040406030203" pitchFamily="66" charset="-78"/>
              </a:rPr>
              <a:t>فكري - عملي يا</a:t>
            </a:r>
            <a:r>
              <a:rPr lang="en-US" sz="2800" dirty="0">
                <a:latin typeface="Arabic Typesetting" panose="03020402040406030203" pitchFamily="66" charset="-78"/>
                <a:cs typeface="Arabic Typesetting" panose="03020402040406030203" pitchFamily="66" charset="-78"/>
              </a:rPr>
              <a:t>Obsessive-Compulsive Disorder » </a:t>
            </a:r>
            <a:r>
              <a:rPr lang="fa-IR" sz="2800" dirty="0">
                <a:latin typeface="Arabic Typesetting" panose="03020402040406030203" pitchFamily="66" charset="-78"/>
                <a:cs typeface="Arabic Typesetting" panose="03020402040406030203" pitchFamily="66" charset="-78"/>
              </a:rPr>
              <a:t> </a:t>
            </a:r>
            <a:r>
              <a:rPr lang="fa-IR" sz="2800" dirty="0" smtClean="0">
                <a:latin typeface="Arabic Typesetting" panose="03020402040406030203" pitchFamily="66" charset="-78"/>
                <a:cs typeface="Arabic Typesetting" panose="03020402040406030203" pitchFamily="66" charset="-78"/>
              </a:rPr>
              <a:t>»</a:t>
            </a:r>
            <a:r>
              <a:rPr lang="fa-IR" sz="2800" dirty="0" smtClean="0">
                <a:latin typeface="Arabic Typesetting" panose="03020402040406030203" pitchFamily="66" charset="-78"/>
                <a:cs typeface="Arabic Typesetting" panose="03020402040406030203" pitchFamily="66" charset="-78"/>
              </a:rPr>
              <a:t> به </a:t>
            </a:r>
            <a:r>
              <a:rPr lang="fa-IR" sz="2800" dirty="0" smtClean="0">
                <a:latin typeface="Arabic Typesetting" panose="03020402040406030203" pitchFamily="66" charset="-78"/>
                <a:cs typeface="Arabic Typesetting" panose="03020402040406030203" pitchFamily="66" charset="-78"/>
              </a:rPr>
              <a:t>سبب اندیشه‌های ناخواسته و ناراحت‌کننده که مدام به ذهنشان خطور می‌کند، رنج زیادی می‌کشند و برای کنترل این رنج، بدون این که از آن صحبت کنند رفتارهایی تکراری از خود بروز می‌دهند. </a:t>
            </a:r>
            <a:endParaRPr lang="fa-IR" sz="2800" dirty="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برای </a:t>
            </a:r>
            <a:r>
              <a:rPr lang="fa-IR" sz="2800" dirty="0" smtClean="0">
                <a:latin typeface="Arabic Typesetting" panose="03020402040406030203" pitchFamily="66" charset="-78"/>
                <a:cs typeface="Arabic Typesetting" panose="03020402040406030203" pitchFamily="66" charset="-78"/>
              </a:rPr>
              <a:t>نمونه، خانمی که وسواس فکری کثیف بودن دستش او را از درون مدام آزرده می‌سازد، بدون این که رنج خود را بگوید شاید در طول روز دستش را پنجاه بار بشوید</a:t>
            </a:r>
            <a:r>
              <a:rPr lang="fa-IR" sz="2800" dirty="0" smtClean="0">
                <a:latin typeface="Arabic Typesetting" panose="03020402040406030203" pitchFamily="66" charset="-78"/>
                <a:cs typeface="Arabic Typesetting" panose="03020402040406030203" pitchFamily="66" charset="-78"/>
              </a:rPr>
              <a:t>.</a:t>
            </a:r>
          </a:p>
          <a:p>
            <a:pPr algn="ctr" rtl="1"/>
            <a:endParaRPr lang="fa-IR" sz="2800" dirty="0" smtClean="0">
              <a:latin typeface="Arabic Typesetting" panose="03020402040406030203" pitchFamily="66" charset="-78"/>
              <a:cs typeface="Arabic Typesetting" panose="03020402040406030203" pitchFamily="66" charset="-78"/>
            </a:endParaRPr>
          </a:p>
          <a:p>
            <a:pPr algn="ctr" rtl="1"/>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784825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اختلال </a:t>
            </a:r>
            <a:r>
              <a:rPr lang="fa-IR" sz="6600" dirty="0" smtClean="0">
                <a:latin typeface="Arabic Typesetting" panose="03020402040406030203" pitchFamily="66" charset="-78"/>
                <a:cs typeface="Arabic Typesetting" panose="03020402040406030203" pitchFamily="66" charset="-78"/>
              </a:rPr>
              <a:t>وسواس فكري </a:t>
            </a:r>
            <a:r>
              <a:rPr lang="fa-IR" sz="6600" dirty="0" smtClean="0">
                <a:latin typeface="Arabic Typesetting" panose="03020402040406030203" pitchFamily="66" charset="-78"/>
                <a:cs typeface="Arabic Typesetting" panose="03020402040406030203" pitchFamily="66" charset="-78"/>
              </a:rPr>
              <a:t>– عملي چيه اصلا؟</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295402" y="2503438"/>
            <a:ext cx="9601196" cy="954107"/>
          </a:xfrm>
          <a:prstGeom prst="rect">
            <a:avLst/>
          </a:prstGeom>
        </p:spPr>
        <p:txBody>
          <a:bodyPr wrap="square">
            <a:spAutoFit/>
          </a:bodyPr>
          <a:lstStyle/>
          <a:p>
            <a:pPr algn="ctr" rtl="1"/>
            <a:endParaRPr lang="fa-IR" sz="2800" dirty="0" smtClean="0">
              <a:latin typeface="Arabic Typesetting" panose="03020402040406030203" pitchFamily="66" charset="-78"/>
              <a:cs typeface="Arabic Typesetting" panose="03020402040406030203" pitchFamily="66" charset="-78"/>
            </a:endParaRPr>
          </a:p>
          <a:p>
            <a:pPr algn="ctr" rtl="1"/>
            <a:endParaRPr lang="en-US" sz="2800" dirty="0">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stretch>
            <a:fillRect/>
          </a:stretch>
        </p:blipFill>
        <p:spPr>
          <a:xfrm>
            <a:off x="3791702" y="3250532"/>
            <a:ext cx="3732051" cy="2753226"/>
          </a:xfrm>
          <a:prstGeom prst="rect">
            <a:avLst/>
          </a:prstGeom>
        </p:spPr>
      </p:pic>
      <p:pic>
        <p:nvPicPr>
          <p:cNvPr id="5" name="Picture 4"/>
          <p:cNvPicPr>
            <a:picLocks noChangeAspect="1"/>
          </p:cNvPicPr>
          <p:nvPr/>
        </p:nvPicPr>
        <p:blipFill>
          <a:blip r:embed="rId3"/>
          <a:stretch>
            <a:fillRect/>
          </a:stretch>
        </p:blipFill>
        <p:spPr>
          <a:xfrm>
            <a:off x="7062537" y="2576526"/>
            <a:ext cx="3834061" cy="3042906"/>
          </a:xfrm>
          <a:prstGeom prst="rect">
            <a:avLst/>
          </a:prstGeom>
        </p:spPr>
      </p:pic>
      <p:pic>
        <p:nvPicPr>
          <p:cNvPr id="6" name="Picture 5"/>
          <p:cNvPicPr>
            <a:picLocks noChangeAspect="1"/>
          </p:cNvPicPr>
          <p:nvPr/>
        </p:nvPicPr>
        <p:blipFill>
          <a:blip r:embed="rId4"/>
          <a:stretch>
            <a:fillRect/>
          </a:stretch>
        </p:blipFill>
        <p:spPr>
          <a:xfrm>
            <a:off x="1295402" y="2503438"/>
            <a:ext cx="3144655" cy="2092625"/>
          </a:xfrm>
          <a:prstGeom prst="rect">
            <a:avLst/>
          </a:prstGeom>
        </p:spPr>
      </p:pic>
    </p:spTree>
    <p:extLst>
      <p:ext uri="{BB962C8B-B14F-4D97-AF65-F5344CB8AC3E}">
        <p14:creationId xmlns:p14="http://schemas.microsoft.com/office/powerpoint/2010/main" val="16213832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فكري</a:t>
            </a:r>
            <a:endParaRPr lang="en-US" sz="66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1203158" y="2466473"/>
            <a:ext cx="9693440" cy="3539430"/>
          </a:xfrm>
          <a:prstGeom prst="rect">
            <a:avLst/>
          </a:prstGeom>
        </p:spPr>
        <p:txBody>
          <a:bodyPr wrap="square">
            <a:spAutoFit/>
          </a:bodyPr>
          <a:lstStyle/>
          <a:p>
            <a:pPr algn="r" rtl="1"/>
            <a:r>
              <a:rPr lang="fa-IR" sz="2800" dirty="0" smtClean="0">
                <a:latin typeface="Arabic Typesetting" panose="03020402040406030203" pitchFamily="66" charset="-78"/>
                <a:cs typeface="Arabic Typesetting" panose="03020402040406030203" pitchFamily="66" charset="-78"/>
              </a:rPr>
              <a:t>اختلال وسواس </a:t>
            </a:r>
            <a:r>
              <a:rPr lang="fa-IR" sz="2800" dirty="0" smtClean="0">
                <a:latin typeface="Arabic Typesetting" panose="03020402040406030203" pitchFamily="66" charset="-78"/>
                <a:cs typeface="Arabic Typesetting" panose="03020402040406030203" pitchFamily="66" charset="-78"/>
              </a:rPr>
              <a:t>فكري – عملي </a:t>
            </a:r>
            <a:r>
              <a:rPr lang="fa-IR" sz="2800" dirty="0" smtClean="0">
                <a:latin typeface="Arabic Typesetting" panose="03020402040406030203" pitchFamily="66" charset="-78"/>
                <a:cs typeface="Arabic Typesetting" panose="03020402040406030203" pitchFamily="66" charset="-78"/>
              </a:rPr>
              <a:t>دو </a:t>
            </a:r>
            <a:r>
              <a:rPr lang="fa-IR" sz="2800" dirty="0" smtClean="0">
                <a:latin typeface="Arabic Typesetting" panose="03020402040406030203" pitchFamily="66" charset="-78"/>
                <a:cs typeface="Arabic Typesetting" panose="03020402040406030203" pitchFamily="66" charset="-78"/>
              </a:rPr>
              <a:t>دسته علامت دارد: </a:t>
            </a:r>
            <a:r>
              <a:rPr lang="fa-IR" sz="2800" dirty="0" smtClean="0">
                <a:latin typeface="Arabic Typesetting" panose="03020402040406030203" pitchFamily="66" charset="-78"/>
                <a:cs typeface="Arabic Typesetting" panose="03020402040406030203" pitchFamily="66" charset="-78"/>
              </a:rPr>
              <a:t>علائم </a:t>
            </a:r>
            <a:r>
              <a:rPr lang="fa-IR" sz="2800" dirty="0" smtClean="0">
                <a:latin typeface="Arabic Typesetting" panose="03020402040406030203" pitchFamily="66" charset="-78"/>
                <a:cs typeface="Arabic Typesetting" panose="03020402040406030203" pitchFamily="66" charset="-78"/>
              </a:rPr>
              <a:t>ناشی از وسواس فکری و علائمی به دنبال وسواس عملی. این علائم رنج آور هستند، وقت زیادی از فرد تلف می‌کنند و </a:t>
            </a:r>
            <a:r>
              <a:rPr lang="fa-IR" sz="2800" dirty="0" smtClean="0">
                <a:latin typeface="Arabic Typesetting" panose="03020402040406030203" pitchFamily="66" charset="-78"/>
                <a:cs typeface="Arabic Typesetting" panose="03020402040406030203" pitchFamily="66" charset="-78"/>
              </a:rPr>
              <a:t>بر عمل كرد او در زمينه هاي مختلف تاثير منفي مي گذارند.موضوع </a:t>
            </a:r>
            <a:r>
              <a:rPr lang="fa-IR" sz="2800" dirty="0" smtClean="0">
                <a:latin typeface="Arabic Typesetting" panose="03020402040406030203" pitchFamily="66" charset="-78"/>
                <a:cs typeface="Arabic Typesetting" panose="03020402040406030203" pitchFamily="66" charset="-78"/>
              </a:rPr>
              <a:t>وسواس فکری در افراد بسیار متنوع </a:t>
            </a:r>
            <a:r>
              <a:rPr lang="fa-IR" sz="2800" dirty="0" smtClean="0">
                <a:latin typeface="Arabic Typesetting" panose="03020402040406030203" pitchFamily="66" charset="-78"/>
                <a:cs typeface="Arabic Typesetting" panose="03020402040406030203" pitchFamily="66" charset="-78"/>
              </a:rPr>
              <a:t>و </a:t>
            </a:r>
            <a:r>
              <a:rPr lang="fa-IR" sz="2800" dirty="0" smtClean="0">
                <a:latin typeface="Arabic Typesetting" panose="03020402040406030203" pitchFamily="66" charset="-78"/>
                <a:cs typeface="Arabic Typesetting" panose="03020402040406030203" pitchFamily="66" charset="-78"/>
              </a:rPr>
              <a:t>با ترس همراه است. شایع‌ترین انواع آن به قرار زیر هستند:</a:t>
            </a:r>
          </a:p>
          <a:p>
            <a:pPr algn="r" rtl="1"/>
            <a:endPar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ترس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از آلودگی و کثیفی</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ترس از تصادف و اقدامات خشن دیگران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مثلاً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وسواس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فكري قفل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بودن در خانه به دلیل ترس از دزدی)</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ترس از اقدام خشن یا سوءرفتار جنسی خود (مثلاً مادری مهربان که می‌ترسد فرزند خودش را خفه کند.)</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ترس از بی‌نظمی و قرینه نبودن اشیا و وسایل (مثلاً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اذيت شدن از چينش نامنظم غذا در بشقاب</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en-US"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885413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فكري</a:t>
            </a:r>
            <a:endParaRPr lang="en-US" sz="6600" dirty="0">
              <a:latin typeface="Arabic Typesetting" panose="03020402040406030203" pitchFamily="66" charset="-78"/>
              <a:cs typeface="Arabic Typesetting" panose="03020402040406030203" pitchFamily="66" charset="-78"/>
            </a:endParaRPr>
          </a:p>
        </p:txBody>
      </p:sp>
      <p:pic>
        <p:nvPicPr>
          <p:cNvPr id="2" name="Picture 1"/>
          <p:cNvPicPr>
            <a:picLocks noChangeAspect="1"/>
          </p:cNvPicPr>
          <p:nvPr/>
        </p:nvPicPr>
        <p:blipFill rotWithShape="1">
          <a:blip r:embed="rId2"/>
          <a:srcRect b="13684"/>
          <a:stretch/>
        </p:blipFill>
        <p:spPr>
          <a:xfrm>
            <a:off x="6096000" y="2622884"/>
            <a:ext cx="4390793" cy="2526632"/>
          </a:xfrm>
          <a:prstGeom prst="rect">
            <a:avLst/>
          </a:prstGeom>
        </p:spPr>
      </p:pic>
      <p:pic>
        <p:nvPicPr>
          <p:cNvPr id="5" name="Picture 4"/>
          <p:cNvPicPr>
            <a:picLocks noChangeAspect="1"/>
          </p:cNvPicPr>
          <p:nvPr/>
        </p:nvPicPr>
        <p:blipFill>
          <a:blip r:embed="rId3"/>
          <a:stretch>
            <a:fillRect/>
          </a:stretch>
        </p:blipFill>
        <p:spPr>
          <a:xfrm>
            <a:off x="1514977" y="3199898"/>
            <a:ext cx="4713115" cy="2839954"/>
          </a:xfrm>
          <a:prstGeom prst="rect">
            <a:avLst/>
          </a:prstGeom>
        </p:spPr>
      </p:pic>
    </p:spTree>
    <p:extLst>
      <p:ext uri="{BB962C8B-B14F-4D97-AF65-F5344CB8AC3E}">
        <p14:creationId xmlns:p14="http://schemas.microsoft.com/office/powerpoint/2010/main" val="3867874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اختلال </a:t>
            </a:r>
            <a:r>
              <a:rPr lang="fa-IR" sz="6600" dirty="0" smtClean="0">
                <a:latin typeface="Arabic Typesetting" panose="03020402040406030203" pitchFamily="66" charset="-78"/>
                <a:cs typeface="Arabic Typesetting" panose="03020402040406030203" pitchFamily="66" charset="-78"/>
              </a:rPr>
              <a:t>وسواس عملي</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094874" y="2424278"/>
            <a:ext cx="10002251" cy="2246769"/>
          </a:xfrm>
          <a:prstGeom prst="rect">
            <a:avLst/>
          </a:prstGeom>
        </p:spPr>
        <p:txBody>
          <a:bodyPr wrap="square">
            <a:spAutoFit/>
          </a:bodyPr>
          <a:lstStyle/>
          <a:p>
            <a:pPr algn="ctr" rtl="1"/>
            <a:r>
              <a:rPr lang="fa-IR" sz="2800" dirty="0" smtClean="0">
                <a:latin typeface="Arabic Typesetting" panose="03020402040406030203" pitchFamily="66" charset="-78"/>
                <a:cs typeface="Arabic Typesetting" panose="03020402040406030203" pitchFamily="66" charset="-78"/>
              </a:rPr>
              <a:t>بیشتر مبتلایان به اختلال وسواس </a:t>
            </a:r>
            <a:r>
              <a:rPr lang="fa-IR" sz="2800" dirty="0" smtClean="0">
                <a:latin typeface="Arabic Typesetting" panose="03020402040406030203" pitchFamily="66" charset="-78"/>
                <a:cs typeface="Arabic Typesetting" panose="03020402040406030203" pitchFamily="66" charset="-78"/>
              </a:rPr>
              <a:t>فكري – عملي می‌دانند </a:t>
            </a:r>
            <a:r>
              <a:rPr lang="fa-IR" sz="2800" dirty="0" smtClean="0">
                <a:latin typeface="Arabic Typesetting" panose="03020402040406030203" pitchFamily="66" charset="-78"/>
                <a:cs typeface="Arabic Typesetting" panose="03020402040406030203" pitchFamily="66" charset="-78"/>
              </a:rPr>
              <a:t>که این ترس و اضطراب آنها منطقی نیست و سعی می‌کنند آن را نادیده بگیرند و سرکوب کنند. گاهی هم برای رهایی موقت از آن، یک رفتار تکراری انجام می‌دهند</a:t>
            </a:r>
            <a:r>
              <a:rPr lang="fa-IR" sz="2800" dirty="0" smtClean="0">
                <a:latin typeface="Arabic Typesetting" panose="03020402040406030203" pitchFamily="66" charset="-78"/>
                <a:cs typeface="Arabic Typesetting" panose="03020402040406030203" pitchFamily="66" charset="-78"/>
              </a:rPr>
              <a:t>.</a:t>
            </a:r>
          </a:p>
          <a:p>
            <a:pPr algn="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وسواس </a:t>
            </a:r>
            <a:r>
              <a:rPr lang="fa-IR" sz="2800" dirty="0" smtClean="0">
                <a:latin typeface="Arabic Typesetting" panose="03020402040406030203" pitchFamily="66" charset="-78"/>
                <a:cs typeface="Arabic Typesetting" panose="03020402040406030203" pitchFamily="66" charset="-78"/>
              </a:rPr>
              <a:t>عملی همین رفتاری است که دائماً تکرار می‌شود تا اضطراب ناشی از وسواس فکری کاهش پیدا کند. وسواس عملی لزوماً با ریشه‌های اضطراب ارتباط منطقی ندارد. </a:t>
            </a:r>
            <a:endParaRPr lang="fa-IR" sz="2800"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736122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اختلال </a:t>
            </a:r>
            <a:r>
              <a:rPr lang="fa-IR" sz="6600" dirty="0" smtClean="0">
                <a:latin typeface="Arabic Typesetting" panose="03020402040406030203" pitchFamily="66" charset="-78"/>
                <a:cs typeface="Arabic Typesetting" panose="03020402040406030203" pitchFamily="66" charset="-78"/>
              </a:rPr>
              <a:t>وسواس عملي</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094874" y="2424278"/>
            <a:ext cx="10002251" cy="3539430"/>
          </a:xfrm>
          <a:prstGeom prst="rect">
            <a:avLst/>
          </a:prstGeom>
        </p:spPr>
        <p:txBody>
          <a:bodyPr wrap="square">
            <a:spAutoFit/>
          </a:bodyPr>
          <a:lstStyle/>
          <a:p>
            <a:pPr algn="r" rtl="1"/>
            <a:r>
              <a:rPr lang="fa-IR" sz="2800" b="1" dirty="0">
                <a:latin typeface="Arabic Typesetting" panose="03020402040406030203" pitchFamily="66" charset="-78"/>
                <a:cs typeface="Arabic Typesetting" panose="03020402040406030203" pitchFamily="66" charset="-78"/>
              </a:rPr>
              <a:t>نمونه‌هایی از وسواس عملی</a:t>
            </a:r>
            <a:r>
              <a:rPr lang="fa-IR" sz="2800" b="1" dirty="0" smtClean="0">
                <a:latin typeface="Arabic Typesetting" panose="03020402040406030203" pitchFamily="66" charset="-78"/>
                <a:cs typeface="Arabic Typesetting" panose="03020402040406030203" pitchFamily="66" charset="-78"/>
              </a:rPr>
              <a:t>:</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شستن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دست یا حمام زیاد و مداوم     </a:t>
            </a:r>
            <a:endPar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پرهیز از دست دادن با دیگران یا دست زدن به دستگیره‌ی در</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 چک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کردن مداوم قفل یا اجاق گاز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شمردن مکرر اجسام و </a:t>
            </a:r>
            <a:r>
              <a:rPr lang="fa-I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اشیا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 خوردن </a:t>
            </a:r>
            <a:r>
              <a:rPr lang="fa-I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غذاها با ترتیب بسیار خاص</a:t>
            </a:r>
          </a:p>
          <a:p>
            <a:pPr algn="r" rtl="1"/>
            <a:r>
              <a:rPr lang="fa-I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چینش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بیش از حد منظم وسایل در خانه یا محل کار      </a:t>
            </a:r>
            <a:endPar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7 -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تکرار </a:t>
            </a:r>
            <a:r>
              <a:rPr lang="fa-IR" sz="2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دعایی خاص به طور مداوم</a:t>
            </a:r>
            <a:endParaRPr lang="en-US"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652445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6600" dirty="0" smtClean="0">
                <a:latin typeface="Arabic Typesetting" panose="03020402040406030203" pitchFamily="66" charset="-78"/>
                <a:cs typeface="Arabic Typesetting" panose="03020402040406030203" pitchFamily="66" charset="-78"/>
              </a:rPr>
              <a:t>علائم </a:t>
            </a:r>
            <a:r>
              <a:rPr lang="fa-IR" sz="6600" dirty="0" smtClean="0">
                <a:latin typeface="Arabic Typesetting" panose="03020402040406030203" pitchFamily="66" charset="-78"/>
                <a:cs typeface="Arabic Typesetting" panose="03020402040406030203" pitchFamily="66" charset="-78"/>
              </a:rPr>
              <a:t>اختلال وسواس </a:t>
            </a:r>
            <a:r>
              <a:rPr lang="fa-IR" sz="6600" dirty="0" smtClean="0">
                <a:latin typeface="Arabic Typesetting" panose="03020402040406030203" pitchFamily="66" charset="-78"/>
                <a:cs typeface="Arabic Typesetting" panose="03020402040406030203" pitchFamily="66" charset="-78"/>
              </a:rPr>
              <a:t>عملي</a:t>
            </a:r>
            <a:endParaRPr lang="en-US" sz="66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295402" y="2502892"/>
            <a:ext cx="9601196" cy="3108543"/>
          </a:xfrm>
          <a:prstGeom prst="rect">
            <a:avLst/>
          </a:prstGeom>
        </p:spPr>
        <p:txBody>
          <a:bodyPr wrap="square">
            <a:spAutoFit/>
          </a:bodyPr>
          <a:lstStyle/>
          <a:p>
            <a:pPr algn="ctr" rtl="1"/>
            <a:r>
              <a:rPr lang="fa-IR" sz="2800" dirty="0" smtClean="0">
                <a:latin typeface="Arabic Typesetting" panose="03020402040406030203" pitchFamily="66" charset="-78"/>
                <a:cs typeface="Arabic Typesetting" panose="03020402040406030203" pitchFamily="66" charset="-78"/>
              </a:rPr>
              <a:t>هر کدام از ما ممکن است در لحظه‌ای احساس نیاز کنیم که قفل در را چک کنیم یا دستمان را دوباره بشوییم؛ لزوماً هر کسی این کار را کرد اختلال وسواس ندارد. </a:t>
            </a:r>
            <a:endParaRPr lang="fa-IR" sz="2800" dirty="0" smtClean="0">
              <a:latin typeface="Arabic Typesetting" panose="03020402040406030203" pitchFamily="66" charset="-78"/>
              <a:cs typeface="Arabic Typesetting" panose="03020402040406030203" pitchFamily="66" charset="-78"/>
            </a:endParaRPr>
          </a:p>
          <a:p>
            <a:pPr algn="ctr" rtl="1"/>
            <a:endParaRPr lang="fa-IR" sz="2800" dirty="0" smtClean="0">
              <a:latin typeface="Arabic Typesetting" panose="03020402040406030203" pitchFamily="66" charset="-78"/>
              <a:cs typeface="Arabic Typesetting" panose="03020402040406030203" pitchFamily="66" charset="-78"/>
            </a:endParaRPr>
          </a:p>
          <a:p>
            <a:pPr algn="ctr" rtl="1"/>
            <a:r>
              <a:rPr lang="fa-IR" sz="2800" dirty="0" smtClean="0">
                <a:latin typeface="Arabic Typesetting" panose="03020402040406030203" pitchFamily="66" charset="-78"/>
                <a:cs typeface="Arabic Typesetting" panose="03020402040406030203" pitchFamily="66" charset="-78"/>
              </a:rPr>
              <a:t>کسانی </a:t>
            </a:r>
            <a:r>
              <a:rPr lang="fa-IR" sz="2800" dirty="0" smtClean="0">
                <a:latin typeface="Arabic Typesetting" panose="03020402040406030203" pitchFamily="66" charset="-78"/>
                <a:cs typeface="Arabic Typesetting" panose="03020402040406030203" pitchFamily="66" charset="-78"/>
              </a:rPr>
              <a:t>که وسواس </a:t>
            </a:r>
            <a:r>
              <a:rPr lang="fa-IR" sz="2800" dirty="0" smtClean="0">
                <a:latin typeface="Arabic Typesetting" panose="03020402040406030203" pitchFamily="66" charset="-78"/>
                <a:cs typeface="Arabic Typesetting" panose="03020402040406030203" pitchFamily="66" charset="-78"/>
              </a:rPr>
              <a:t>فكري – عملي دارند </a:t>
            </a:r>
            <a:r>
              <a:rPr lang="fa-IR" sz="2800" dirty="0" smtClean="0">
                <a:latin typeface="Arabic Typesetting" panose="03020402040406030203" pitchFamily="66" charset="-78"/>
                <a:cs typeface="Arabic Typesetting" panose="03020402040406030203" pitchFamily="66" charset="-78"/>
              </a:rPr>
              <a:t>وسواس فکری و عملی آنها شدیداً استرس‌زا و بیش از حد معقول است، زمان زیادی را برای رفتار وسواسی هدر می‌دهند، در خانه، محل کار یا در روابط‌شان اختلال ایجاد می‌شود و حتی ممکن است به سبب تکرار زیاد یک رفتار به خودشان آسیب بزنند.</a:t>
            </a:r>
          </a:p>
          <a:p>
            <a:pPr algn="r" rtl="1"/>
            <a:endParaRPr lang="fa-IR" sz="2800"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301560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65</TotalTime>
  <Words>925</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Arabic Typesetting</vt:lpstr>
      <vt:lpstr>Arial</vt:lpstr>
      <vt:lpstr>Garamond</vt:lpstr>
      <vt:lpstr>Vijaya</vt:lpstr>
      <vt:lpstr>Organic</vt:lpstr>
      <vt:lpstr>به نام خالق هستي</vt:lpstr>
      <vt:lpstr>اختلال وسواس فكري – عملي چيه اصلا؟</vt:lpstr>
      <vt:lpstr>اختلال وسواس فكري – عملي چيه اصلا؟</vt:lpstr>
      <vt:lpstr>اختلال وسواس فكري – عملي چيه اصلا؟</vt:lpstr>
      <vt:lpstr>علائم اختلال وسواس فكري</vt:lpstr>
      <vt:lpstr>علائم اختلال وسواس فكري</vt:lpstr>
      <vt:lpstr>علائم اختلال وسواس عملي</vt:lpstr>
      <vt:lpstr>علائم اختلال وسواس عملي</vt:lpstr>
      <vt:lpstr>علائم اختلال وسواس عملي</vt:lpstr>
      <vt:lpstr>علائم اختلال وسواس عملي</vt:lpstr>
      <vt:lpstr>علائم اختلال وسواس عملي</vt:lpstr>
      <vt:lpstr>علائم اختلال وسواس عملي</vt:lpstr>
      <vt:lpstr>درمان اختلال وسواس فكري - عملي</vt:lpstr>
      <vt:lpstr>اختلال وسواس فكري – عملي</vt:lpstr>
      <vt:lpstr>پايان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خالق هستي</dc:title>
  <dc:creator>AMIR</dc:creator>
  <cp:lastModifiedBy>AMIR</cp:lastModifiedBy>
  <cp:revision>13</cp:revision>
  <dcterms:created xsi:type="dcterms:W3CDTF">2022-02-08T11:23:57Z</dcterms:created>
  <dcterms:modified xsi:type="dcterms:W3CDTF">2022-03-09T17:48:57Z</dcterms:modified>
</cp:coreProperties>
</file>